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  <Override PartName="/ppt/charts/style6.xml" ContentType="application/vnd.ms-office.chartstyle+xml"/>
  <Override PartName="/ppt/charts/colors6.xml" ContentType="application/vnd.ms-office.chartcolorstyle+xml"/>
  <Override PartName="/ppt/charts/style7.xml" ContentType="application/vnd.ms-office.chartstyle+xml"/>
  <Override PartName="/ppt/charts/colors7.xml" ContentType="application/vnd.ms-office.chartcolorstyle+xml"/>
  <Override PartName="/ppt/charts/style8.xml" ContentType="application/vnd.ms-office.chartstyle+xml"/>
  <Override PartName="/ppt/charts/colors8.xml" ContentType="application/vnd.ms-office.chartcolorstyle+xml"/>
  <Override PartName="/ppt/charts/style9.xml" ContentType="application/vnd.ms-office.chartstyle+xml"/>
  <Override PartName="/ppt/charts/colors9.xml" ContentType="application/vnd.ms-office.chartcolorstyle+xml"/>
  <Override PartName="/ppt/charts/style10.xml" ContentType="application/vnd.ms-office.chartstyle+xml"/>
  <Override PartName="/ppt/charts/colors10.xml" ContentType="application/vnd.ms-office.chartcolorstyle+xml"/>
  <Override PartName="/ppt/charts/style11.xml" ContentType="application/vnd.ms-office.chartstyle+xml"/>
  <Override PartName="/ppt/charts/colors11.xml" ContentType="application/vnd.ms-office.chartcolorstyle+xml"/>
  <Override PartName="/ppt/charts/style12.xml" ContentType="application/vnd.ms-office.chartstyle+xml"/>
  <Override PartName="/ppt/charts/colors12.xml" ContentType="application/vnd.ms-office.chartcolorstyle+xml"/>
  <Override PartName="/ppt/charts/style13.xml" ContentType="application/vnd.ms-office.chartstyle+xml"/>
  <Override PartName="/ppt/charts/colors13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6" r:id="rId4"/>
    <p:sldId id="257" r:id="rId5"/>
    <p:sldId id="267" r:id="rId6"/>
    <p:sldId id="259" r:id="rId7"/>
    <p:sldId id="260" r:id="rId8"/>
    <p:sldId id="268" r:id="rId9"/>
    <p:sldId id="261" r:id="rId10"/>
    <p:sldId id="269" r:id="rId11"/>
    <p:sldId id="262" r:id="rId12"/>
    <p:sldId id="263" r:id="rId13"/>
    <p:sldId id="270" r:id="rId14"/>
    <p:sldId id="265" r:id="rId15"/>
    <p:sldId id="26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744" y="-24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149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10.xml"/><Relationship Id="rId2" Type="http://schemas.microsoft.com/office/2011/relationships/chartColorStyle" Target="colors10.xml"/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Style" Target="style11.xml"/><Relationship Id="rId2" Type="http://schemas.microsoft.com/office/2011/relationships/chartColorStyle" Target="colors11.xml"/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Style" Target="style12.xml"/><Relationship Id="rId2" Type="http://schemas.microsoft.com/office/2011/relationships/chartColorStyle" Target="colors12.xml"/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3" Type="http://schemas.microsoft.com/office/2011/relationships/chartStyle" Target="style13.xml"/><Relationship Id="rId2" Type="http://schemas.microsoft.com/office/2011/relationships/chartColorStyle" Target="colors13.xml"/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44E-4CBD-83D0-6FAC20D1CD70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44E-4CBD-83D0-6FAC20D1CD70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244E-4CBD-83D0-6FAC20D1CD70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1-4 klasėse</c:v>
                </c:pt>
                <c:pt idx="1">
                  <c:v>5-8 klasėse</c:v>
                </c:pt>
                <c:pt idx="2">
                  <c:v>1-4 ir 5-8 klasėse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261</c:v>
                </c:pt>
                <c:pt idx="1">
                  <c:v>121</c:v>
                </c:pt>
                <c:pt idx="2">
                  <c:v>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44E-4CBD-83D0-6FAC20D1CD70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1-4 klasių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Vidurkis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8.7899999999999991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21B-44C5-A8D0-4D0A9772ADA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5-8 klasių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Vidurkis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7.78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21B-44C5-A8D0-4D0A9772ADA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1-4 ir 5-8 klasių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Vidurkis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8.5399999999999991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21B-44C5-A8D0-4D0A9772ADA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Visų tėvų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Vidurkis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8.4700000000000006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21B-44C5-A8D0-4D0A9772AD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7667328"/>
        <c:axId val="41700736"/>
      </c:barChart>
      <c:catAx>
        <c:axId val="37667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700736"/>
        <c:crosses val="autoZero"/>
        <c:auto val="1"/>
        <c:lblAlgn val="ctr"/>
        <c:lblOffset val="100"/>
        <c:noMultiLvlLbl val="0"/>
      </c:catAx>
      <c:valAx>
        <c:axId val="4170073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667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269241161031342"/>
          <c:y val="0.92276122884501277"/>
          <c:w val="0.8873075883896866"/>
          <c:h val="7.39427734641620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841-4C32-91F1-141EBE9E8B40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C841-4C32-91F1-141EBE9E8B40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841-4C32-91F1-141EBE9E8B40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Kai yra pateikiamos užduotys atlikti savarankiškai vadovėliuose, pratybose ir kt.</c:v>
                </c:pt>
                <c:pt idx="1">
                  <c:v>Kai derinamos  skaitmeninės ir popierinės  užduotys (Eduka, Ema, vadovėliai, pratybos)</c:v>
                </c:pt>
                <c:pt idx="2">
                  <c:v>Kai vedamos tiesioginės vaizdo pamokos ir skiriamos užduotys savarankiškai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0.35</c:v>
                </c:pt>
                <c:pt idx="1">
                  <c:v>1.7</c:v>
                </c:pt>
                <c:pt idx="2" formatCode="0%">
                  <c:v>2.25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841-4C32-91F1-141EBE9E8B40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082011487694474E-2"/>
          <c:y val="4.2505767998447491E-2"/>
          <c:w val="0.92321750542051806"/>
          <c:h val="0.818821521662992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</c:v>
                </c:pt>
              </c:strCache>
            </c:strRef>
          </c:tx>
          <c:spPr>
            <a:gradFill flip="none" rotWithShape="1">
              <a:gsLst>
                <a:gs pos="0">
                  <a:schemeClr val="accent1"/>
                </a:gs>
                <a:gs pos="75000">
                  <a:schemeClr val="accent1">
                    <a:lumMod val="60000"/>
                    <a:lumOff val="40000"/>
                  </a:schemeClr>
                </a:gs>
                <a:gs pos="51000">
                  <a:schemeClr val="accent1">
                    <a:alpha val="75000"/>
                  </a:schemeClr>
                </a:gs>
                <a:gs pos="100000">
                  <a:schemeClr val="accent1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69B-4B05-80F2-353E80AA538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</c:v>
                </c:pt>
              </c:strCache>
            </c:strRef>
          </c:tx>
          <c:spPr>
            <a:gradFill flip="none" rotWithShape="1">
              <a:gsLst>
                <a:gs pos="0">
                  <a:schemeClr val="accent2"/>
                </a:gs>
                <a:gs pos="75000">
                  <a:schemeClr val="accent2">
                    <a:lumMod val="60000"/>
                    <a:lumOff val="40000"/>
                  </a:schemeClr>
                </a:gs>
                <a:gs pos="51000">
                  <a:schemeClr val="accent2">
                    <a:alpha val="75000"/>
                  </a:schemeClr>
                </a:gs>
                <a:gs pos="100000">
                  <a:schemeClr val="accent2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69B-4B05-80F2-353E80AA538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</c:v>
                </c:pt>
              </c:strCache>
            </c:strRef>
          </c:tx>
          <c:spPr>
            <a:gradFill flip="none" rotWithShape="1">
              <a:gsLst>
                <a:gs pos="0">
                  <a:schemeClr val="accent3"/>
                </a:gs>
                <a:gs pos="75000">
                  <a:schemeClr val="accent3">
                    <a:lumMod val="60000"/>
                    <a:lumOff val="40000"/>
                  </a:schemeClr>
                </a:gs>
                <a:gs pos="51000">
                  <a:schemeClr val="accent3">
                    <a:alpha val="75000"/>
                  </a:schemeClr>
                </a:gs>
                <a:gs pos="100000">
                  <a:schemeClr val="accent3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69B-4B05-80F2-353E80AA538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</c:v>
                </c:pt>
              </c:strCache>
            </c:strRef>
          </c:tx>
          <c:spPr>
            <a:gradFill flip="none" rotWithShape="1">
              <a:gsLst>
                <a:gs pos="0">
                  <a:schemeClr val="accent4"/>
                </a:gs>
                <a:gs pos="75000">
                  <a:schemeClr val="accent4">
                    <a:lumMod val="60000"/>
                    <a:lumOff val="40000"/>
                  </a:schemeClr>
                </a:gs>
                <a:gs pos="51000">
                  <a:schemeClr val="accent4">
                    <a:alpha val="75000"/>
                  </a:schemeClr>
                </a:gs>
                <a:gs pos="100000">
                  <a:schemeClr val="accent4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69B-4B05-80F2-353E80AA5385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</c:v>
                </c:pt>
              </c:strCache>
            </c:strRef>
          </c:tx>
          <c:spPr>
            <a:gradFill flip="none" rotWithShape="1">
              <a:gsLst>
                <a:gs pos="0">
                  <a:schemeClr val="accent5"/>
                </a:gs>
                <a:gs pos="75000">
                  <a:schemeClr val="accent5">
                    <a:lumMod val="60000"/>
                    <a:lumOff val="40000"/>
                  </a:schemeClr>
                </a:gs>
                <a:gs pos="51000">
                  <a:schemeClr val="accent5">
                    <a:alpha val="75000"/>
                  </a:schemeClr>
                </a:gs>
                <a:gs pos="100000">
                  <a:schemeClr val="accent5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69B-4B05-80F2-353E80AA53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Sheet1!$F$2</c:f>
              <c:numCache>
                <c:formatCode>General</c:formatCode>
                <c:ptCount val="1"/>
                <c:pt idx="0">
                  <c:v>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69B-4B05-80F2-353E80AA5385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6</c:v>
                </c:pt>
              </c:strCache>
            </c:strRef>
          </c:tx>
          <c:spPr>
            <a:gradFill flip="none" rotWithShape="1">
              <a:gsLst>
                <a:gs pos="0">
                  <a:schemeClr val="accent6"/>
                </a:gs>
                <a:gs pos="75000">
                  <a:schemeClr val="accent6">
                    <a:lumMod val="60000"/>
                    <a:lumOff val="40000"/>
                  </a:schemeClr>
                </a:gs>
                <a:gs pos="51000">
                  <a:schemeClr val="accent6">
                    <a:alpha val="75000"/>
                  </a:schemeClr>
                </a:gs>
                <a:gs pos="100000">
                  <a:schemeClr val="accent6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Sheet1!$G$2</c:f>
              <c:numCache>
                <c:formatCode>General</c:formatCode>
                <c:ptCount val="1"/>
                <c:pt idx="0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69B-4B05-80F2-353E80AA5385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7</c:v>
                </c:pt>
              </c:strCache>
            </c:strRef>
          </c:tx>
          <c:spPr>
            <a:gradFill flip="none" rotWithShape="1">
              <a:gsLst>
                <a:gs pos="0">
                  <a:schemeClr val="accent1">
                    <a:lumMod val="60000"/>
                  </a:schemeClr>
                </a:gs>
                <a:gs pos="75000">
                  <a:schemeClr val="accent1">
                    <a:lumMod val="60000"/>
                    <a:lumMod val="60000"/>
                    <a:lumOff val="40000"/>
                  </a:schemeClr>
                </a:gs>
                <a:gs pos="51000">
                  <a:schemeClr val="accent1">
                    <a:lumMod val="60000"/>
                    <a:alpha val="75000"/>
                  </a:schemeClr>
                </a:gs>
                <a:gs pos="100000">
                  <a:schemeClr val="accent1">
                    <a:lumMod val="60000"/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Sheet1!$H$2</c:f>
              <c:numCache>
                <c:formatCode>General</c:formatCode>
                <c:ptCount val="1"/>
                <c:pt idx="0">
                  <c:v>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E69B-4B05-80F2-353E80AA5385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8</c:v>
                </c:pt>
              </c:strCache>
            </c:strRef>
          </c:tx>
          <c:spPr>
            <a:gradFill flip="none" rotWithShape="1">
              <a:gsLst>
                <a:gs pos="0">
                  <a:schemeClr val="accent2">
                    <a:lumMod val="60000"/>
                  </a:schemeClr>
                </a:gs>
                <a:gs pos="75000">
                  <a:schemeClr val="accent2">
                    <a:lumMod val="60000"/>
                    <a:lumMod val="60000"/>
                    <a:lumOff val="40000"/>
                  </a:schemeClr>
                </a:gs>
                <a:gs pos="51000">
                  <a:schemeClr val="accent2">
                    <a:lumMod val="60000"/>
                    <a:alpha val="75000"/>
                  </a:schemeClr>
                </a:gs>
                <a:gs pos="100000">
                  <a:schemeClr val="accent2">
                    <a:lumMod val="60000"/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Sheet1!$I$2</c:f>
              <c:numCache>
                <c:formatCode>General</c:formatCode>
                <c:ptCount val="1"/>
                <c:pt idx="0">
                  <c:v>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E69B-4B05-80F2-353E80AA5385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9</c:v>
                </c:pt>
              </c:strCache>
            </c:strRef>
          </c:tx>
          <c:spPr>
            <a:gradFill flip="none" rotWithShape="1">
              <a:gsLst>
                <a:gs pos="0">
                  <a:schemeClr val="accent3">
                    <a:lumMod val="60000"/>
                  </a:schemeClr>
                </a:gs>
                <a:gs pos="75000">
                  <a:schemeClr val="accent3">
                    <a:lumMod val="60000"/>
                    <a:lumMod val="60000"/>
                    <a:lumOff val="40000"/>
                  </a:schemeClr>
                </a:gs>
                <a:gs pos="51000">
                  <a:schemeClr val="accent3">
                    <a:lumMod val="60000"/>
                    <a:alpha val="75000"/>
                  </a:schemeClr>
                </a:gs>
                <a:gs pos="100000">
                  <a:schemeClr val="accent3">
                    <a:lumMod val="60000"/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Sheet1!$J$2</c:f>
              <c:numCache>
                <c:formatCode>General</c:formatCode>
                <c:ptCount val="1"/>
                <c:pt idx="0">
                  <c:v>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69B-4B05-80F2-353E80AA5385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10</c:v>
                </c:pt>
              </c:strCache>
            </c:strRef>
          </c:tx>
          <c:spPr>
            <a:gradFill flip="none" rotWithShape="1">
              <a:gsLst>
                <a:gs pos="0">
                  <a:schemeClr val="accent4">
                    <a:lumMod val="60000"/>
                  </a:schemeClr>
                </a:gs>
                <a:gs pos="75000">
                  <a:schemeClr val="accent4">
                    <a:lumMod val="60000"/>
                    <a:lumMod val="60000"/>
                    <a:lumOff val="40000"/>
                  </a:schemeClr>
                </a:gs>
                <a:gs pos="51000">
                  <a:schemeClr val="accent4">
                    <a:lumMod val="60000"/>
                    <a:alpha val="75000"/>
                  </a:schemeClr>
                </a:gs>
                <a:gs pos="100000">
                  <a:schemeClr val="accent4">
                    <a:lumMod val="60000"/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9525" cap="rnd">
                <a:solidFill>
                  <a:schemeClr val="accent4">
                    <a:lumMod val="60000"/>
                  </a:schemeClr>
                </a:solidFill>
              </a:ln>
              <a:effectLst/>
            </c:spPr>
            <c:trendlineType val="linear"/>
            <c:dispRSqr val="0"/>
            <c:dispEq val="0"/>
          </c:trendline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Sheet1!$K$2</c:f>
              <c:numCache>
                <c:formatCode>General</c:formatCode>
                <c:ptCount val="1"/>
                <c:pt idx="0">
                  <c:v>125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E69B-4B05-80F2-353E80AA53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5"/>
        <c:overlap val="-70"/>
        <c:axId val="39838208"/>
        <c:axId val="41704192"/>
      </c:barChart>
      <c:catAx>
        <c:axId val="39838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704192"/>
        <c:crosses val="autoZero"/>
        <c:auto val="1"/>
        <c:lblAlgn val="ctr"/>
        <c:lblOffset val="100"/>
        <c:noMultiLvlLbl val="0"/>
      </c:catAx>
      <c:valAx>
        <c:axId val="41704192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tx1">
                      <a:lumMod val="5000"/>
                      <a:lumOff val="95000"/>
                    </a:schemeClr>
                  </a:gs>
                  <a:gs pos="0">
                    <a:schemeClr val="tx1">
                      <a:lumMod val="25000"/>
                      <a:lumOff val="7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838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0"/>
        <c:delete val="1"/>
      </c:legendEntry>
      <c:layout>
        <c:manualLayout>
          <c:xMode val="edge"/>
          <c:yMode val="edge"/>
          <c:x val="0.10473658184031344"/>
          <c:y val="0.89443040278645325"/>
          <c:w val="0.84849775571531805"/>
          <c:h val="8.8057742239283643E-2"/>
        </c:manualLayout>
      </c:layout>
      <c:overlay val="0"/>
      <c:spPr>
        <a:noFill/>
        <a:ln>
          <a:noFill/>
        </a:ln>
        <a:effectLst/>
      </c:spPr>
      <c:txPr>
        <a:bodyPr rot="60000" spcFirstLastPara="1" vertOverflow="ellipsis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1-4 klasių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Vidurkis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8.58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21B-44C5-A8D0-4D0A9772ADA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5-8 klasių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Vidurkis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7.41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21B-44C5-A8D0-4D0A9772ADA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1-4 ir 5-8 klasių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Vidurkis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8.02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21B-44C5-A8D0-4D0A9772ADA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Visų tėvų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Vidurkis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8.19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21B-44C5-A8D0-4D0A9772AD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7666816"/>
        <c:axId val="43124416"/>
      </c:barChart>
      <c:catAx>
        <c:axId val="37666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124416"/>
        <c:crosses val="autoZero"/>
        <c:auto val="1"/>
        <c:lblAlgn val="ctr"/>
        <c:lblOffset val="100"/>
        <c:noMultiLvlLbl val="0"/>
      </c:catAx>
      <c:valAx>
        <c:axId val="4312441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666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269241161031342"/>
          <c:y val="0.92276122884501277"/>
          <c:w val="0.8873075883896866"/>
          <c:h val="7.39427734641620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</c:v>
                </c:pt>
              </c:strCache>
            </c:strRef>
          </c:tx>
          <c:spPr>
            <a:gradFill flip="none" rotWithShape="1">
              <a:gsLst>
                <a:gs pos="0">
                  <a:schemeClr val="accent1"/>
                </a:gs>
                <a:gs pos="75000">
                  <a:schemeClr val="accent1">
                    <a:lumMod val="60000"/>
                    <a:lumOff val="40000"/>
                  </a:schemeClr>
                </a:gs>
                <a:gs pos="51000">
                  <a:schemeClr val="accent1">
                    <a:alpha val="75000"/>
                  </a:schemeClr>
                </a:gs>
                <a:gs pos="100000">
                  <a:schemeClr val="accent1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69B-4B05-80F2-353E80AA538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</c:v>
                </c:pt>
              </c:strCache>
            </c:strRef>
          </c:tx>
          <c:spPr>
            <a:gradFill flip="none" rotWithShape="1">
              <a:gsLst>
                <a:gs pos="0">
                  <a:schemeClr val="accent2"/>
                </a:gs>
                <a:gs pos="75000">
                  <a:schemeClr val="accent2">
                    <a:lumMod val="60000"/>
                    <a:lumOff val="40000"/>
                  </a:schemeClr>
                </a:gs>
                <a:gs pos="51000">
                  <a:schemeClr val="accent2">
                    <a:alpha val="75000"/>
                  </a:schemeClr>
                </a:gs>
                <a:gs pos="100000">
                  <a:schemeClr val="accent2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69B-4B05-80F2-353E80AA538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</c:v>
                </c:pt>
              </c:strCache>
            </c:strRef>
          </c:tx>
          <c:spPr>
            <a:gradFill flip="none" rotWithShape="1">
              <a:gsLst>
                <a:gs pos="0">
                  <a:schemeClr val="accent3"/>
                </a:gs>
                <a:gs pos="75000">
                  <a:schemeClr val="accent3">
                    <a:lumMod val="60000"/>
                    <a:lumOff val="40000"/>
                  </a:schemeClr>
                </a:gs>
                <a:gs pos="51000">
                  <a:schemeClr val="accent3">
                    <a:alpha val="75000"/>
                  </a:schemeClr>
                </a:gs>
                <a:gs pos="100000">
                  <a:schemeClr val="accent3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69B-4B05-80F2-353E80AA538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</c:v>
                </c:pt>
              </c:strCache>
            </c:strRef>
          </c:tx>
          <c:spPr>
            <a:gradFill flip="none" rotWithShape="1">
              <a:gsLst>
                <a:gs pos="0">
                  <a:schemeClr val="accent4"/>
                </a:gs>
                <a:gs pos="75000">
                  <a:schemeClr val="accent4">
                    <a:lumMod val="60000"/>
                    <a:lumOff val="40000"/>
                  </a:schemeClr>
                </a:gs>
                <a:gs pos="51000">
                  <a:schemeClr val="accent4">
                    <a:alpha val="75000"/>
                  </a:schemeClr>
                </a:gs>
                <a:gs pos="100000">
                  <a:schemeClr val="accent4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69B-4B05-80F2-353E80AA5385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</c:v>
                </c:pt>
              </c:strCache>
            </c:strRef>
          </c:tx>
          <c:spPr>
            <a:gradFill flip="none" rotWithShape="1">
              <a:gsLst>
                <a:gs pos="0">
                  <a:schemeClr val="accent5"/>
                </a:gs>
                <a:gs pos="75000">
                  <a:schemeClr val="accent5">
                    <a:lumMod val="60000"/>
                    <a:lumOff val="40000"/>
                  </a:schemeClr>
                </a:gs>
                <a:gs pos="51000">
                  <a:schemeClr val="accent5">
                    <a:alpha val="75000"/>
                  </a:schemeClr>
                </a:gs>
                <a:gs pos="100000">
                  <a:schemeClr val="accent5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69B-4B05-80F2-353E80AA53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Sheet1!$F$2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69B-4B05-80F2-353E80AA5385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6</c:v>
                </c:pt>
              </c:strCache>
            </c:strRef>
          </c:tx>
          <c:spPr>
            <a:gradFill flip="none" rotWithShape="1">
              <a:gsLst>
                <a:gs pos="0">
                  <a:schemeClr val="accent6"/>
                </a:gs>
                <a:gs pos="75000">
                  <a:schemeClr val="accent6">
                    <a:lumMod val="60000"/>
                    <a:lumOff val="40000"/>
                  </a:schemeClr>
                </a:gs>
                <a:gs pos="51000">
                  <a:schemeClr val="accent6">
                    <a:alpha val="75000"/>
                  </a:schemeClr>
                </a:gs>
                <a:gs pos="100000">
                  <a:schemeClr val="accent6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Sheet1!$G$2</c:f>
              <c:numCache>
                <c:formatCode>General</c:formatCode>
                <c:ptCount val="1"/>
                <c:pt idx="0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69B-4B05-80F2-353E80AA5385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7</c:v>
                </c:pt>
              </c:strCache>
            </c:strRef>
          </c:tx>
          <c:spPr>
            <a:gradFill flip="none" rotWithShape="1">
              <a:gsLst>
                <a:gs pos="0">
                  <a:schemeClr val="accent1">
                    <a:lumMod val="60000"/>
                  </a:schemeClr>
                </a:gs>
                <a:gs pos="75000">
                  <a:schemeClr val="accent1">
                    <a:lumMod val="60000"/>
                    <a:lumMod val="60000"/>
                    <a:lumOff val="40000"/>
                  </a:schemeClr>
                </a:gs>
                <a:gs pos="51000">
                  <a:schemeClr val="accent1">
                    <a:lumMod val="60000"/>
                    <a:alpha val="75000"/>
                  </a:schemeClr>
                </a:gs>
                <a:gs pos="100000">
                  <a:schemeClr val="accent1">
                    <a:lumMod val="60000"/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Sheet1!$H$2</c:f>
              <c:numCache>
                <c:formatCode>General</c:formatCode>
                <c:ptCount val="1"/>
                <c:pt idx="0">
                  <c:v>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E69B-4B05-80F2-353E80AA5385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8</c:v>
                </c:pt>
              </c:strCache>
            </c:strRef>
          </c:tx>
          <c:spPr>
            <a:gradFill flip="none" rotWithShape="1">
              <a:gsLst>
                <a:gs pos="0">
                  <a:schemeClr val="accent2">
                    <a:lumMod val="60000"/>
                  </a:schemeClr>
                </a:gs>
                <a:gs pos="75000">
                  <a:schemeClr val="accent2">
                    <a:lumMod val="60000"/>
                    <a:lumMod val="60000"/>
                    <a:lumOff val="40000"/>
                  </a:schemeClr>
                </a:gs>
                <a:gs pos="51000">
                  <a:schemeClr val="accent2">
                    <a:lumMod val="60000"/>
                    <a:alpha val="75000"/>
                  </a:schemeClr>
                </a:gs>
                <a:gs pos="100000">
                  <a:schemeClr val="accent2">
                    <a:lumMod val="60000"/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Sheet1!$I$2</c:f>
              <c:numCache>
                <c:formatCode>General</c:formatCode>
                <c:ptCount val="1"/>
                <c:pt idx="0">
                  <c:v>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E69B-4B05-80F2-353E80AA5385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9</c:v>
                </c:pt>
              </c:strCache>
            </c:strRef>
          </c:tx>
          <c:spPr>
            <a:gradFill flip="none" rotWithShape="1">
              <a:gsLst>
                <a:gs pos="0">
                  <a:schemeClr val="accent3">
                    <a:lumMod val="60000"/>
                  </a:schemeClr>
                </a:gs>
                <a:gs pos="75000">
                  <a:schemeClr val="accent3">
                    <a:lumMod val="60000"/>
                    <a:lumMod val="60000"/>
                    <a:lumOff val="40000"/>
                  </a:schemeClr>
                </a:gs>
                <a:gs pos="51000">
                  <a:schemeClr val="accent3">
                    <a:lumMod val="60000"/>
                    <a:alpha val="75000"/>
                  </a:schemeClr>
                </a:gs>
                <a:gs pos="100000">
                  <a:schemeClr val="accent3">
                    <a:lumMod val="60000"/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Sheet1!$J$2</c:f>
              <c:numCache>
                <c:formatCode>General</c:formatCode>
                <c:ptCount val="1"/>
                <c:pt idx="0">
                  <c:v>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69B-4B05-80F2-353E80AA5385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10</c:v>
                </c:pt>
              </c:strCache>
            </c:strRef>
          </c:tx>
          <c:spPr>
            <a:gradFill flip="none" rotWithShape="1">
              <a:gsLst>
                <a:gs pos="0">
                  <a:schemeClr val="accent4">
                    <a:lumMod val="60000"/>
                  </a:schemeClr>
                </a:gs>
                <a:gs pos="75000">
                  <a:schemeClr val="accent4">
                    <a:lumMod val="60000"/>
                    <a:lumMod val="60000"/>
                    <a:lumOff val="40000"/>
                  </a:schemeClr>
                </a:gs>
                <a:gs pos="51000">
                  <a:schemeClr val="accent4">
                    <a:lumMod val="60000"/>
                    <a:alpha val="75000"/>
                  </a:schemeClr>
                </a:gs>
                <a:gs pos="100000">
                  <a:schemeClr val="accent4">
                    <a:lumMod val="60000"/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9525" cap="rnd">
                <a:solidFill>
                  <a:schemeClr val="accent4">
                    <a:lumMod val="60000"/>
                  </a:schemeClr>
                </a:solidFill>
              </a:ln>
              <a:effectLst/>
            </c:spPr>
            <c:trendlineType val="linear"/>
            <c:dispRSqr val="0"/>
            <c:dispEq val="0"/>
          </c:trendline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Sheet1!$K$2</c:f>
              <c:numCache>
                <c:formatCode>General</c:formatCode>
                <c:ptCount val="1"/>
                <c:pt idx="0">
                  <c:v>189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E69B-4B05-80F2-353E80AA53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5"/>
        <c:overlap val="-70"/>
        <c:axId val="33709568"/>
        <c:axId val="75998336"/>
      </c:barChart>
      <c:catAx>
        <c:axId val="33709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998336"/>
        <c:crosses val="autoZero"/>
        <c:auto val="1"/>
        <c:lblAlgn val="ctr"/>
        <c:lblOffset val="100"/>
        <c:noMultiLvlLbl val="0"/>
      </c:catAx>
      <c:valAx>
        <c:axId val="75998336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tx1">
                      <a:lumMod val="5000"/>
                      <a:lumOff val="95000"/>
                    </a:schemeClr>
                  </a:gs>
                  <a:gs pos="0">
                    <a:schemeClr val="tx1">
                      <a:lumMod val="25000"/>
                      <a:lumOff val="7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709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0"/>
        <c:delete val="1"/>
      </c:legendEntry>
      <c:layout>
        <c:manualLayout>
          <c:xMode val="edge"/>
          <c:yMode val="edge"/>
          <c:x val="0.10473658184031344"/>
          <c:y val="0.89443040278645325"/>
          <c:w val="0.84849775571531805"/>
          <c:h val="8.8057742239283643E-2"/>
        </c:manualLayout>
      </c:layout>
      <c:overlay val="0"/>
      <c:spPr>
        <a:noFill/>
        <a:ln>
          <a:noFill/>
        </a:ln>
        <a:effectLst/>
      </c:spPr>
      <c:txPr>
        <a:bodyPr rot="60000" spcFirstLastPara="1" vertOverflow="ellipsis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1-4 klasių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Vidurkis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9.08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93C-4366-BBDE-3055390C448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5-8 klasių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Vidurkis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7.93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93C-4366-BBDE-3055390C448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1-4 ir 5-8 klasių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Vidurkis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8.61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93C-4366-BBDE-3055390C448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Visų tėvų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Vidurkis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8.6999999999999993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93C-4366-BBDE-3055390C44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708032"/>
        <c:axId val="76000064"/>
      </c:barChart>
      <c:catAx>
        <c:axId val="33708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000064"/>
        <c:crosses val="autoZero"/>
        <c:auto val="1"/>
        <c:lblAlgn val="ctr"/>
        <c:lblOffset val="100"/>
        <c:noMultiLvlLbl val="0"/>
      </c:catAx>
      <c:valAx>
        <c:axId val="7600006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708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269241161031342"/>
          <c:y val="0.92276122884501277"/>
          <c:w val="0.8873075883896866"/>
          <c:h val="7.39427734641620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</c:v>
                </c:pt>
              </c:strCache>
            </c:strRef>
          </c:tx>
          <c:spPr>
            <a:gradFill flip="none" rotWithShape="1">
              <a:gsLst>
                <a:gs pos="0">
                  <a:schemeClr val="accent1"/>
                </a:gs>
                <a:gs pos="75000">
                  <a:schemeClr val="accent1">
                    <a:lumMod val="60000"/>
                    <a:lumOff val="40000"/>
                  </a:schemeClr>
                </a:gs>
                <a:gs pos="51000">
                  <a:schemeClr val="accent1">
                    <a:alpha val="75000"/>
                  </a:schemeClr>
                </a:gs>
                <a:gs pos="100000">
                  <a:schemeClr val="accent1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69B-4B05-80F2-353E80AA538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</c:v>
                </c:pt>
              </c:strCache>
            </c:strRef>
          </c:tx>
          <c:spPr>
            <a:gradFill flip="none" rotWithShape="1">
              <a:gsLst>
                <a:gs pos="0">
                  <a:schemeClr val="accent2"/>
                </a:gs>
                <a:gs pos="75000">
                  <a:schemeClr val="accent2">
                    <a:lumMod val="60000"/>
                    <a:lumOff val="40000"/>
                  </a:schemeClr>
                </a:gs>
                <a:gs pos="51000">
                  <a:schemeClr val="accent2">
                    <a:alpha val="75000"/>
                  </a:schemeClr>
                </a:gs>
                <a:gs pos="100000">
                  <a:schemeClr val="accent2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69B-4B05-80F2-353E80AA538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</c:v>
                </c:pt>
              </c:strCache>
            </c:strRef>
          </c:tx>
          <c:spPr>
            <a:gradFill flip="none" rotWithShape="1">
              <a:gsLst>
                <a:gs pos="0">
                  <a:schemeClr val="accent3"/>
                </a:gs>
                <a:gs pos="75000">
                  <a:schemeClr val="accent3">
                    <a:lumMod val="60000"/>
                    <a:lumOff val="40000"/>
                  </a:schemeClr>
                </a:gs>
                <a:gs pos="51000">
                  <a:schemeClr val="accent3">
                    <a:alpha val="75000"/>
                  </a:schemeClr>
                </a:gs>
                <a:gs pos="100000">
                  <a:schemeClr val="accent3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69B-4B05-80F2-353E80AA538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</c:v>
                </c:pt>
              </c:strCache>
            </c:strRef>
          </c:tx>
          <c:spPr>
            <a:gradFill flip="none" rotWithShape="1">
              <a:gsLst>
                <a:gs pos="0">
                  <a:schemeClr val="accent4"/>
                </a:gs>
                <a:gs pos="75000">
                  <a:schemeClr val="accent4">
                    <a:lumMod val="60000"/>
                    <a:lumOff val="40000"/>
                  </a:schemeClr>
                </a:gs>
                <a:gs pos="51000">
                  <a:schemeClr val="accent4">
                    <a:alpha val="75000"/>
                  </a:schemeClr>
                </a:gs>
                <a:gs pos="100000">
                  <a:schemeClr val="accent4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69B-4B05-80F2-353E80AA5385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</c:v>
                </c:pt>
              </c:strCache>
            </c:strRef>
          </c:tx>
          <c:spPr>
            <a:gradFill flip="none" rotWithShape="1">
              <a:gsLst>
                <a:gs pos="0">
                  <a:schemeClr val="accent5"/>
                </a:gs>
                <a:gs pos="75000">
                  <a:schemeClr val="accent5">
                    <a:lumMod val="60000"/>
                    <a:lumOff val="40000"/>
                  </a:schemeClr>
                </a:gs>
                <a:gs pos="51000">
                  <a:schemeClr val="accent5">
                    <a:alpha val="75000"/>
                  </a:schemeClr>
                </a:gs>
                <a:gs pos="100000">
                  <a:schemeClr val="accent5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69B-4B05-80F2-353E80AA53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Sheet1!$F$2</c:f>
              <c:numCache>
                <c:formatCode>General</c:formatCode>
                <c:ptCount val="1"/>
                <c:pt idx="0">
                  <c:v>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69B-4B05-80F2-353E80AA5385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6</c:v>
                </c:pt>
              </c:strCache>
            </c:strRef>
          </c:tx>
          <c:spPr>
            <a:gradFill flip="none" rotWithShape="1">
              <a:gsLst>
                <a:gs pos="0">
                  <a:schemeClr val="accent6"/>
                </a:gs>
                <a:gs pos="75000">
                  <a:schemeClr val="accent6">
                    <a:lumMod val="60000"/>
                    <a:lumOff val="40000"/>
                  </a:schemeClr>
                </a:gs>
                <a:gs pos="51000">
                  <a:schemeClr val="accent6">
                    <a:alpha val="75000"/>
                  </a:schemeClr>
                </a:gs>
                <a:gs pos="100000">
                  <a:schemeClr val="accent6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Sheet1!$G$2</c:f>
              <c:numCache>
                <c:formatCode>General</c:formatCode>
                <c:ptCount val="1"/>
                <c:pt idx="0">
                  <c:v>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69B-4B05-80F2-353E80AA5385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7</c:v>
                </c:pt>
              </c:strCache>
            </c:strRef>
          </c:tx>
          <c:spPr>
            <a:gradFill flip="none" rotWithShape="1">
              <a:gsLst>
                <a:gs pos="0">
                  <a:schemeClr val="accent1">
                    <a:lumMod val="60000"/>
                  </a:schemeClr>
                </a:gs>
                <a:gs pos="75000">
                  <a:schemeClr val="accent1">
                    <a:lumMod val="60000"/>
                    <a:lumMod val="60000"/>
                    <a:lumOff val="40000"/>
                  </a:schemeClr>
                </a:gs>
                <a:gs pos="51000">
                  <a:schemeClr val="accent1">
                    <a:lumMod val="60000"/>
                    <a:alpha val="75000"/>
                  </a:schemeClr>
                </a:gs>
                <a:gs pos="100000">
                  <a:schemeClr val="accent1">
                    <a:lumMod val="60000"/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Sheet1!$H$2</c:f>
              <c:numCache>
                <c:formatCode>General</c:formatCode>
                <c:ptCount val="1"/>
                <c:pt idx="0">
                  <c:v>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E69B-4B05-80F2-353E80AA5385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8</c:v>
                </c:pt>
              </c:strCache>
            </c:strRef>
          </c:tx>
          <c:spPr>
            <a:gradFill flip="none" rotWithShape="1">
              <a:gsLst>
                <a:gs pos="0">
                  <a:schemeClr val="accent2">
                    <a:lumMod val="60000"/>
                  </a:schemeClr>
                </a:gs>
                <a:gs pos="75000">
                  <a:schemeClr val="accent2">
                    <a:lumMod val="60000"/>
                    <a:lumMod val="60000"/>
                    <a:lumOff val="40000"/>
                  </a:schemeClr>
                </a:gs>
                <a:gs pos="51000">
                  <a:schemeClr val="accent2">
                    <a:lumMod val="60000"/>
                    <a:alpha val="75000"/>
                  </a:schemeClr>
                </a:gs>
                <a:gs pos="100000">
                  <a:schemeClr val="accent2">
                    <a:lumMod val="60000"/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Sheet1!$I$2</c:f>
              <c:numCache>
                <c:formatCode>General</c:formatCode>
                <c:ptCount val="1"/>
                <c:pt idx="0">
                  <c:v>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E69B-4B05-80F2-353E80AA5385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9</c:v>
                </c:pt>
              </c:strCache>
            </c:strRef>
          </c:tx>
          <c:spPr>
            <a:gradFill flip="none" rotWithShape="1">
              <a:gsLst>
                <a:gs pos="0">
                  <a:schemeClr val="accent3">
                    <a:lumMod val="60000"/>
                  </a:schemeClr>
                </a:gs>
                <a:gs pos="75000">
                  <a:schemeClr val="accent3">
                    <a:lumMod val="60000"/>
                    <a:lumMod val="60000"/>
                    <a:lumOff val="40000"/>
                  </a:schemeClr>
                </a:gs>
                <a:gs pos="51000">
                  <a:schemeClr val="accent3">
                    <a:lumMod val="60000"/>
                    <a:alpha val="75000"/>
                  </a:schemeClr>
                </a:gs>
                <a:gs pos="100000">
                  <a:schemeClr val="accent3">
                    <a:lumMod val="60000"/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Sheet1!$J$2</c:f>
              <c:numCache>
                <c:formatCode>General</c:formatCode>
                <c:ptCount val="1"/>
                <c:pt idx="0">
                  <c:v>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69B-4B05-80F2-353E80AA5385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10</c:v>
                </c:pt>
              </c:strCache>
            </c:strRef>
          </c:tx>
          <c:spPr>
            <a:gradFill flip="none" rotWithShape="1">
              <a:gsLst>
                <a:gs pos="0">
                  <a:schemeClr val="accent4">
                    <a:lumMod val="60000"/>
                  </a:schemeClr>
                </a:gs>
                <a:gs pos="75000">
                  <a:schemeClr val="accent4">
                    <a:lumMod val="60000"/>
                    <a:lumMod val="60000"/>
                    <a:lumOff val="40000"/>
                  </a:schemeClr>
                </a:gs>
                <a:gs pos="51000">
                  <a:schemeClr val="accent4">
                    <a:lumMod val="60000"/>
                    <a:alpha val="75000"/>
                  </a:schemeClr>
                </a:gs>
                <a:gs pos="100000">
                  <a:schemeClr val="accent4">
                    <a:lumMod val="60000"/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9525" cap="rnd">
                <a:solidFill>
                  <a:schemeClr val="accent4">
                    <a:lumMod val="60000"/>
                  </a:schemeClr>
                </a:solidFill>
              </a:ln>
              <a:effectLst/>
            </c:spPr>
            <c:trendlineType val="linear"/>
            <c:dispRSqr val="0"/>
            <c:dispEq val="0"/>
          </c:trendline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Sheet1!$K$2</c:f>
              <c:numCache>
                <c:formatCode>General</c:formatCode>
                <c:ptCount val="1"/>
                <c:pt idx="0">
                  <c:v>164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E69B-4B05-80F2-353E80AA53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5"/>
        <c:overlap val="-70"/>
        <c:axId val="33947136"/>
        <c:axId val="76001792"/>
      </c:barChart>
      <c:catAx>
        <c:axId val="33947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001792"/>
        <c:crosses val="autoZero"/>
        <c:auto val="1"/>
        <c:lblAlgn val="ctr"/>
        <c:lblOffset val="100"/>
        <c:noMultiLvlLbl val="0"/>
      </c:catAx>
      <c:valAx>
        <c:axId val="76001792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tx1">
                      <a:lumMod val="5000"/>
                      <a:lumOff val="95000"/>
                    </a:schemeClr>
                  </a:gs>
                  <a:gs pos="0">
                    <a:schemeClr val="tx1">
                      <a:lumMod val="25000"/>
                      <a:lumOff val="7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947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0"/>
        <c:delete val="1"/>
      </c:legendEntry>
      <c:layout>
        <c:manualLayout>
          <c:xMode val="edge"/>
          <c:yMode val="edge"/>
          <c:x val="0.10473658184031344"/>
          <c:y val="0.89443040278645325"/>
          <c:w val="0.84849775571531805"/>
          <c:h val="8.8057742239283643E-2"/>
        </c:manualLayout>
      </c:layout>
      <c:overlay val="0"/>
      <c:spPr>
        <a:noFill/>
        <a:ln>
          <a:noFill/>
        </a:ln>
        <a:effectLst/>
      </c:spPr>
      <c:txPr>
        <a:bodyPr rot="60000" spcFirstLastPara="1" vertOverflow="ellipsis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1-4 klasių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Vidurkis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8.92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21B-44C5-A8D0-4D0A9772ADA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5-8 klasių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Vidurkis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7.58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21B-44C5-A8D0-4D0A9772ADA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1-4 ir 5-8 klasių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Vidurkis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8.4600000000000009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21B-44C5-A8D0-4D0A9772ADA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Visų tėvų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Vidurkis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8.48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21B-44C5-A8D0-4D0A9772AD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945600"/>
        <c:axId val="76004672"/>
      </c:barChart>
      <c:catAx>
        <c:axId val="33945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004672"/>
        <c:crosses val="autoZero"/>
        <c:auto val="1"/>
        <c:lblAlgn val="ctr"/>
        <c:lblOffset val="100"/>
        <c:noMultiLvlLbl val="0"/>
      </c:catAx>
      <c:valAx>
        <c:axId val="7600467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945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269241161031342"/>
          <c:y val="0.92276122884501277"/>
          <c:w val="0.8873075883896866"/>
          <c:h val="7.39427734641620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Eduka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386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21B-44C5-A8D0-4D0A9772ADA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Ema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388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21B-44C5-A8D0-4D0A9772ADA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Zoom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408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21B-44C5-A8D0-4D0A9772ADA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Classroom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General</c:formatCode>
                <c:ptCount val="1"/>
                <c:pt idx="0">
                  <c:v>196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21B-44C5-A8D0-4D0A9772AD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838720"/>
        <c:axId val="32589504"/>
      </c:barChart>
      <c:catAx>
        <c:axId val="39838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589504"/>
        <c:crosses val="autoZero"/>
        <c:auto val="1"/>
        <c:lblAlgn val="ctr"/>
        <c:lblOffset val="100"/>
        <c:noMultiLvlLbl val="0"/>
      </c:catAx>
      <c:valAx>
        <c:axId val="3258950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838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</c:v>
                </c:pt>
              </c:strCache>
            </c:strRef>
          </c:tx>
          <c:spPr>
            <a:gradFill flip="none" rotWithShape="1">
              <a:gsLst>
                <a:gs pos="0">
                  <a:schemeClr val="accent1"/>
                </a:gs>
                <a:gs pos="75000">
                  <a:schemeClr val="accent1">
                    <a:lumMod val="60000"/>
                    <a:lumOff val="40000"/>
                  </a:schemeClr>
                </a:gs>
                <a:gs pos="51000">
                  <a:schemeClr val="accent1">
                    <a:alpha val="75000"/>
                  </a:schemeClr>
                </a:gs>
                <a:gs pos="100000">
                  <a:schemeClr val="accent1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69B-4B05-80F2-353E80AA538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</c:v>
                </c:pt>
              </c:strCache>
            </c:strRef>
          </c:tx>
          <c:spPr>
            <a:gradFill flip="none" rotWithShape="1">
              <a:gsLst>
                <a:gs pos="0">
                  <a:schemeClr val="accent2"/>
                </a:gs>
                <a:gs pos="75000">
                  <a:schemeClr val="accent2">
                    <a:lumMod val="60000"/>
                    <a:lumOff val="40000"/>
                  </a:schemeClr>
                </a:gs>
                <a:gs pos="51000">
                  <a:schemeClr val="accent2">
                    <a:alpha val="75000"/>
                  </a:schemeClr>
                </a:gs>
                <a:gs pos="100000">
                  <a:schemeClr val="accent2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69B-4B05-80F2-353E80AA538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</c:v>
                </c:pt>
              </c:strCache>
            </c:strRef>
          </c:tx>
          <c:spPr>
            <a:gradFill flip="none" rotWithShape="1">
              <a:gsLst>
                <a:gs pos="0">
                  <a:schemeClr val="accent3"/>
                </a:gs>
                <a:gs pos="75000">
                  <a:schemeClr val="accent3">
                    <a:lumMod val="60000"/>
                    <a:lumOff val="40000"/>
                  </a:schemeClr>
                </a:gs>
                <a:gs pos="51000">
                  <a:schemeClr val="accent3">
                    <a:alpha val="75000"/>
                  </a:schemeClr>
                </a:gs>
                <a:gs pos="100000">
                  <a:schemeClr val="accent3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69B-4B05-80F2-353E80AA538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</c:v>
                </c:pt>
              </c:strCache>
            </c:strRef>
          </c:tx>
          <c:spPr>
            <a:gradFill flip="none" rotWithShape="1">
              <a:gsLst>
                <a:gs pos="0">
                  <a:schemeClr val="accent4"/>
                </a:gs>
                <a:gs pos="75000">
                  <a:schemeClr val="accent4">
                    <a:lumMod val="60000"/>
                    <a:lumOff val="40000"/>
                  </a:schemeClr>
                </a:gs>
                <a:gs pos="51000">
                  <a:schemeClr val="accent4">
                    <a:alpha val="75000"/>
                  </a:schemeClr>
                </a:gs>
                <a:gs pos="100000">
                  <a:schemeClr val="accent4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69B-4B05-80F2-353E80AA5385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</c:v>
                </c:pt>
              </c:strCache>
            </c:strRef>
          </c:tx>
          <c:spPr>
            <a:gradFill flip="none" rotWithShape="1">
              <a:gsLst>
                <a:gs pos="0">
                  <a:schemeClr val="accent5"/>
                </a:gs>
                <a:gs pos="75000">
                  <a:schemeClr val="accent5">
                    <a:lumMod val="60000"/>
                    <a:lumOff val="40000"/>
                  </a:schemeClr>
                </a:gs>
                <a:gs pos="51000">
                  <a:schemeClr val="accent5">
                    <a:alpha val="75000"/>
                  </a:schemeClr>
                </a:gs>
                <a:gs pos="100000">
                  <a:schemeClr val="accent5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69B-4B05-80F2-353E80AA53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Sheet1!$F$2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69B-4B05-80F2-353E80AA5385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6</c:v>
                </c:pt>
              </c:strCache>
            </c:strRef>
          </c:tx>
          <c:spPr>
            <a:gradFill flip="none" rotWithShape="1">
              <a:gsLst>
                <a:gs pos="0">
                  <a:schemeClr val="accent6"/>
                </a:gs>
                <a:gs pos="75000">
                  <a:schemeClr val="accent6">
                    <a:lumMod val="60000"/>
                    <a:lumOff val="40000"/>
                  </a:schemeClr>
                </a:gs>
                <a:gs pos="51000">
                  <a:schemeClr val="accent6">
                    <a:alpha val="75000"/>
                  </a:schemeClr>
                </a:gs>
                <a:gs pos="100000">
                  <a:schemeClr val="accent6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Sheet1!$G$2</c:f>
              <c:numCache>
                <c:formatCode>General</c:formatCode>
                <c:ptCount val="1"/>
                <c:pt idx="0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69B-4B05-80F2-353E80AA5385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7</c:v>
                </c:pt>
              </c:strCache>
            </c:strRef>
          </c:tx>
          <c:spPr>
            <a:gradFill flip="none" rotWithShape="1">
              <a:gsLst>
                <a:gs pos="0">
                  <a:schemeClr val="accent1">
                    <a:lumMod val="60000"/>
                  </a:schemeClr>
                </a:gs>
                <a:gs pos="75000">
                  <a:schemeClr val="accent1">
                    <a:lumMod val="60000"/>
                    <a:lumMod val="60000"/>
                    <a:lumOff val="40000"/>
                  </a:schemeClr>
                </a:gs>
                <a:gs pos="51000">
                  <a:schemeClr val="accent1">
                    <a:lumMod val="60000"/>
                    <a:alpha val="75000"/>
                  </a:schemeClr>
                </a:gs>
                <a:gs pos="100000">
                  <a:schemeClr val="accent1">
                    <a:lumMod val="60000"/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Sheet1!$H$2</c:f>
              <c:numCache>
                <c:formatCode>General</c:formatCode>
                <c:ptCount val="1"/>
                <c:pt idx="0">
                  <c:v>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E69B-4B05-80F2-353E80AA5385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8</c:v>
                </c:pt>
              </c:strCache>
            </c:strRef>
          </c:tx>
          <c:spPr>
            <a:gradFill flip="none" rotWithShape="1">
              <a:gsLst>
                <a:gs pos="0">
                  <a:schemeClr val="accent2">
                    <a:lumMod val="60000"/>
                  </a:schemeClr>
                </a:gs>
                <a:gs pos="75000">
                  <a:schemeClr val="accent2">
                    <a:lumMod val="60000"/>
                    <a:lumMod val="60000"/>
                    <a:lumOff val="40000"/>
                  </a:schemeClr>
                </a:gs>
                <a:gs pos="51000">
                  <a:schemeClr val="accent2">
                    <a:lumMod val="60000"/>
                    <a:alpha val="75000"/>
                  </a:schemeClr>
                </a:gs>
                <a:gs pos="100000">
                  <a:schemeClr val="accent2">
                    <a:lumMod val="60000"/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Sheet1!$I$2</c:f>
              <c:numCache>
                <c:formatCode>General</c:formatCode>
                <c:ptCount val="1"/>
                <c:pt idx="0">
                  <c:v>70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E69B-4B05-80F2-353E80AA5385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9</c:v>
                </c:pt>
              </c:strCache>
            </c:strRef>
          </c:tx>
          <c:spPr>
            <a:gradFill flip="none" rotWithShape="1">
              <a:gsLst>
                <a:gs pos="0">
                  <a:schemeClr val="accent3">
                    <a:lumMod val="60000"/>
                  </a:schemeClr>
                </a:gs>
                <a:gs pos="75000">
                  <a:schemeClr val="accent3">
                    <a:lumMod val="60000"/>
                    <a:lumMod val="60000"/>
                    <a:lumOff val="40000"/>
                  </a:schemeClr>
                </a:gs>
                <a:gs pos="51000">
                  <a:schemeClr val="accent3">
                    <a:lumMod val="60000"/>
                    <a:alpha val="75000"/>
                  </a:schemeClr>
                </a:gs>
                <a:gs pos="100000">
                  <a:schemeClr val="accent3">
                    <a:lumMod val="60000"/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Sheet1!$J$2</c:f>
              <c:numCache>
                <c:formatCode>General</c:formatCode>
                <c:ptCount val="1"/>
                <c:pt idx="0">
                  <c:v>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69B-4B05-80F2-353E80AA5385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10</c:v>
                </c:pt>
              </c:strCache>
            </c:strRef>
          </c:tx>
          <c:spPr>
            <a:gradFill flip="none" rotWithShape="1">
              <a:gsLst>
                <a:gs pos="0">
                  <a:schemeClr val="accent4">
                    <a:lumMod val="60000"/>
                  </a:schemeClr>
                </a:gs>
                <a:gs pos="75000">
                  <a:schemeClr val="accent4">
                    <a:lumMod val="60000"/>
                    <a:lumMod val="60000"/>
                    <a:lumOff val="40000"/>
                  </a:schemeClr>
                </a:gs>
                <a:gs pos="51000">
                  <a:schemeClr val="accent4">
                    <a:lumMod val="60000"/>
                    <a:alpha val="75000"/>
                  </a:schemeClr>
                </a:gs>
                <a:gs pos="100000">
                  <a:schemeClr val="accent4">
                    <a:lumMod val="60000"/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9525" cap="rnd">
                <a:solidFill>
                  <a:schemeClr val="accent4">
                    <a:lumMod val="60000"/>
                  </a:schemeClr>
                </a:solidFill>
              </a:ln>
              <a:effectLst/>
            </c:spPr>
            <c:trendlineType val="linear"/>
            <c:dispRSqr val="0"/>
            <c:dispEq val="0"/>
          </c:trendline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Sheet1!$K$2</c:f>
              <c:numCache>
                <c:formatCode>General</c:formatCode>
                <c:ptCount val="1"/>
                <c:pt idx="0">
                  <c:v>171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E69B-4B05-80F2-353E80AA53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5"/>
        <c:overlap val="-70"/>
        <c:axId val="35982336"/>
        <c:axId val="32591808"/>
      </c:barChart>
      <c:catAx>
        <c:axId val="35982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591808"/>
        <c:crosses val="autoZero"/>
        <c:auto val="1"/>
        <c:lblAlgn val="ctr"/>
        <c:lblOffset val="100"/>
        <c:noMultiLvlLbl val="0"/>
      </c:catAx>
      <c:valAx>
        <c:axId val="325918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tx1">
                      <a:lumMod val="5000"/>
                      <a:lumOff val="95000"/>
                    </a:schemeClr>
                  </a:gs>
                  <a:gs pos="0">
                    <a:schemeClr val="tx1">
                      <a:lumMod val="25000"/>
                      <a:lumOff val="7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982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0"/>
        <c:delete val="1"/>
      </c:legendEntry>
      <c:layout>
        <c:manualLayout>
          <c:xMode val="edge"/>
          <c:yMode val="edge"/>
          <c:x val="0.10473658184031344"/>
          <c:y val="0.89443040278645325"/>
          <c:w val="0.84849775571531805"/>
          <c:h val="8.8057742239283643E-2"/>
        </c:manualLayout>
      </c:layout>
      <c:overlay val="0"/>
      <c:spPr>
        <a:noFill/>
        <a:ln>
          <a:noFill/>
        </a:ln>
        <a:effectLst/>
      </c:spPr>
      <c:txPr>
        <a:bodyPr rot="60000" spcFirstLastPara="1" vertOverflow="ellipsis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1-4 klasių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Vidurkis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8.84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21B-44C5-A8D0-4D0A9772ADA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5-8 klasių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Vidurkis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21B-44C5-A8D0-4D0A9772ADA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1-4 ir 5-8 klasių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Vidurkis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8.6300000000000008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21B-44C5-A8D0-4D0A9772ADA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Visų tėvų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Vidurkis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8.58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21B-44C5-A8D0-4D0A9772AD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980800"/>
        <c:axId val="32594688"/>
      </c:barChart>
      <c:catAx>
        <c:axId val="35980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594688"/>
        <c:crosses val="autoZero"/>
        <c:auto val="1"/>
        <c:lblAlgn val="ctr"/>
        <c:lblOffset val="100"/>
        <c:noMultiLvlLbl val="0"/>
      </c:catAx>
      <c:valAx>
        <c:axId val="3259468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980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269241161031342"/>
          <c:y val="0.92276122884501277"/>
          <c:w val="0.8873075883896866"/>
          <c:h val="7.39427734641620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082011487694474E-2"/>
          <c:y val="4.2505767998447491E-2"/>
          <c:w val="0.92321750542051806"/>
          <c:h val="0.818821521662992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</c:v>
                </c:pt>
              </c:strCache>
            </c:strRef>
          </c:tx>
          <c:spPr>
            <a:gradFill flip="none" rotWithShape="1">
              <a:gsLst>
                <a:gs pos="0">
                  <a:schemeClr val="accent1"/>
                </a:gs>
                <a:gs pos="75000">
                  <a:schemeClr val="accent1">
                    <a:lumMod val="60000"/>
                    <a:lumOff val="40000"/>
                  </a:schemeClr>
                </a:gs>
                <a:gs pos="51000">
                  <a:schemeClr val="accent1">
                    <a:alpha val="75000"/>
                  </a:schemeClr>
                </a:gs>
                <a:gs pos="100000">
                  <a:schemeClr val="accent1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69B-4B05-80F2-353E80AA538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</c:v>
                </c:pt>
              </c:strCache>
            </c:strRef>
          </c:tx>
          <c:spPr>
            <a:gradFill flip="none" rotWithShape="1">
              <a:gsLst>
                <a:gs pos="0">
                  <a:schemeClr val="accent2"/>
                </a:gs>
                <a:gs pos="75000">
                  <a:schemeClr val="accent2">
                    <a:lumMod val="60000"/>
                    <a:lumOff val="40000"/>
                  </a:schemeClr>
                </a:gs>
                <a:gs pos="51000">
                  <a:schemeClr val="accent2">
                    <a:alpha val="75000"/>
                  </a:schemeClr>
                </a:gs>
                <a:gs pos="100000">
                  <a:schemeClr val="accent2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69B-4B05-80F2-353E80AA538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</c:v>
                </c:pt>
              </c:strCache>
            </c:strRef>
          </c:tx>
          <c:spPr>
            <a:gradFill flip="none" rotWithShape="1">
              <a:gsLst>
                <a:gs pos="0">
                  <a:schemeClr val="accent3"/>
                </a:gs>
                <a:gs pos="75000">
                  <a:schemeClr val="accent3">
                    <a:lumMod val="60000"/>
                    <a:lumOff val="40000"/>
                  </a:schemeClr>
                </a:gs>
                <a:gs pos="51000">
                  <a:schemeClr val="accent3">
                    <a:alpha val="75000"/>
                  </a:schemeClr>
                </a:gs>
                <a:gs pos="100000">
                  <a:schemeClr val="accent3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69B-4B05-80F2-353E80AA538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</c:v>
                </c:pt>
              </c:strCache>
            </c:strRef>
          </c:tx>
          <c:spPr>
            <a:gradFill flip="none" rotWithShape="1">
              <a:gsLst>
                <a:gs pos="0">
                  <a:schemeClr val="accent4"/>
                </a:gs>
                <a:gs pos="75000">
                  <a:schemeClr val="accent4">
                    <a:lumMod val="60000"/>
                    <a:lumOff val="40000"/>
                  </a:schemeClr>
                </a:gs>
                <a:gs pos="51000">
                  <a:schemeClr val="accent4">
                    <a:alpha val="75000"/>
                  </a:schemeClr>
                </a:gs>
                <a:gs pos="100000">
                  <a:schemeClr val="accent4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69B-4B05-80F2-353E80AA5385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</c:v>
                </c:pt>
              </c:strCache>
            </c:strRef>
          </c:tx>
          <c:spPr>
            <a:gradFill flip="none" rotWithShape="1">
              <a:gsLst>
                <a:gs pos="0">
                  <a:schemeClr val="accent5"/>
                </a:gs>
                <a:gs pos="75000">
                  <a:schemeClr val="accent5">
                    <a:lumMod val="60000"/>
                    <a:lumOff val="40000"/>
                  </a:schemeClr>
                </a:gs>
                <a:gs pos="51000">
                  <a:schemeClr val="accent5">
                    <a:alpha val="75000"/>
                  </a:schemeClr>
                </a:gs>
                <a:gs pos="100000">
                  <a:schemeClr val="accent5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69B-4B05-80F2-353E80AA53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Sheet1!$F$2</c:f>
              <c:numCache>
                <c:formatCode>General</c:formatCode>
                <c:ptCount val="1"/>
                <c:pt idx="0">
                  <c:v>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69B-4B05-80F2-353E80AA5385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6</c:v>
                </c:pt>
              </c:strCache>
            </c:strRef>
          </c:tx>
          <c:spPr>
            <a:gradFill flip="none" rotWithShape="1">
              <a:gsLst>
                <a:gs pos="0">
                  <a:schemeClr val="accent6"/>
                </a:gs>
                <a:gs pos="75000">
                  <a:schemeClr val="accent6">
                    <a:lumMod val="60000"/>
                    <a:lumOff val="40000"/>
                  </a:schemeClr>
                </a:gs>
                <a:gs pos="51000">
                  <a:schemeClr val="accent6">
                    <a:alpha val="75000"/>
                  </a:schemeClr>
                </a:gs>
                <a:gs pos="100000">
                  <a:schemeClr val="accent6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Sheet1!$G$2</c:f>
              <c:numCache>
                <c:formatCode>General</c:formatCode>
                <c:ptCount val="1"/>
                <c:pt idx="0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69B-4B05-80F2-353E80AA5385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7</c:v>
                </c:pt>
              </c:strCache>
            </c:strRef>
          </c:tx>
          <c:spPr>
            <a:gradFill flip="none" rotWithShape="1">
              <a:gsLst>
                <a:gs pos="0">
                  <a:schemeClr val="accent1">
                    <a:lumMod val="60000"/>
                  </a:schemeClr>
                </a:gs>
                <a:gs pos="75000">
                  <a:schemeClr val="accent1">
                    <a:lumMod val="60000"/>
                    <a:lumMod val="60000"/>
                    <a:lumOff val="40000"/>
                  </a:schemeClr>
                </a:gs>
                <a:gs pos="51000">
                  <a:schemeClr val="accent1">
                    <a:lumMod val="60000"/>
                    <a:alpha val="75000"/>
                  </a:schemeClr>
                </a:gs>
                <a:gs pos="100000">
                  <a:schemeClr val="accent1">
                    <a:lumMod val="60000"/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Sheet1!$H$2</c:f>
              <c:numCache>
                <c:formatCode>General</c:formatCode>
                <c:ptCount val="1"/>
                <c:pt idx="0">
                  <c:v>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E69B-4B05-80F2-353E80AA5385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8</c:v>
                </c:pt>
              </c:strCache>
            </c:strRef>
          </c:tx>
          <c:spPr>
            <a:gradFill flip="none" rotWithShape="1">
              <a:gsLst>
                <a:gs pos="0">
                  <a:schemeClr val="accent2">
                    <a:lumMod val="60000"/>
                  </a:schemeClr>
                </a:gs>
                <a:gs pos="75000">
                  <a:schemeClr val="accent2">
                    <a:lumMod val="60000"/>
                    <a:lumMod val="60000"/>
                    <a:lumOff val="40000"/>
                  </a:schemeClr>
                </a:gs>
                <a:gs pos="51000">
                  <a:schemeClr val="accent2">
                    <a:lumMod val="60000"/>
                    <a:alpha val="75000"/>
                  </a:schemeClr>
                </a:gs>
                <a:gs pos="100000">
                  <a:schemeClr val="accent2">
                    <a:lumMod val="60000"/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Sheet1!$I$2</c:f>
              <c:numCache>
                <c:formatCode>General</c:formatCode>
                <c:ptCount val="1"/>
                <c:pt idx="0">
                  <c:v>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E69B-4B05-80F2-353E80AA5385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9</c:v>
                </c:pt>
              </c:strCache>
            </c:strRef>
          </c:tx>
          <c:spPr>
            <a:gradFill flip="none" rotWithShape="1">
              <a:gsLst>
                <a:gs pos="0">
                  <a:schemeClr val="accent3">
                    <a:lumMod val="60000"/>
                  </a:schemeClr>
                </a:gs>
                <a:gs pos="75000">
                  <a:schemeClr val="accent3">
                    <a:lumMod val="60000"/>
                    <a:lumMod val="60000"/>
                    <a:lumOff val="40000"/>
                  </a:schemeClr>
                </a:gs>
                <a:gs pos="51000">
                  <a:schemeClr val="accent3">
                    <a:lumMod val="60000"/>
                    <a:alpha val="75000"/>
                  </a:schemeClr>
                </a:gs>
                <a:gs pos="100000">
                  <a:schemeClr val="accent3">
                    <a:lumMod val="60000"/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Sheet1!$J$2</c:f>
              <c:numCache>
                <c:formatCode>General</c:formatCode>
                <c:ptCount val="1"/>
                <c:pt idx="0">
                  <c:v>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69B-4B05-80F2-353E80AA5385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10</c:v>
                </c:pt>
              </c:strCache>
            </c:strRef>
          </c:tx>
          <c:spPr>
            <a:gradFill flip="none" rotWithShape="1">
              <a:gsLst>
                <a:gs pos="0">
                  <a:schemeClr val="accent4">
                    <a:lumMod val="60000"/>
                  </a:schemeClr>
                </a:gs>
                <a:gs pos="75000">
                  <a:schemeClr val="accent4">
                    <a:lumMod val="60000"/>
                    <a:lumMod val="60000"/>
                    <a:lumOff val="40000"/>
                  </a:schemeClr>
                </a:gs>
                <a:gs pos="51000">
                  <a:schemeClr val="accent4">
                    <a:lumMod val="60000"/>
                    <a:alpha val="75000"/>
                  </a:schemeClr>
                </a:gs>
                <a:gs pos="100000">
                  <a:schemeClr val="accent4">
                    <a:lumMod val="60000"/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9525" cap="rnd">
                <a:solidFill>
                  <a:schemeClr val="accent4">
                    <a:lumMod val="60000"/>
                  </a:schemeClr>
                </a:solidFill>
              </a:ln>
              <a:effectLst/>
            </c:spPr>
            <c:trendlineType val="linear"/>
            <c:dispRSqr val="0"/>
            <c:dispEq val="0"/>
          </c:trendline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Sheet1!$K$2</c:f>
              <c:numCache>
                <c:formatCode>General</c:formatCode>
                <c:ptCount val="1"/>
                <c:pt idx="0">
                  <c:v>159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E69B-4B05-80F2-353E80AA53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5"/>
        <c:overlap val="-70"/>
        <c:axId val="37669888"/>
        <c:axId val="41698432"/>
      </c:barChart>
      <c:catAx>
        <c:axId val="37669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698432"/>
        <c:crosses val="autoZero"/>
        <c:auto val="1"/>
        <c:lblAlgn val="ctr"/>
        <c:lblOffset val="100"/>
        <c:noMultiLvlLbl val="0"/>
      </c:catAx>
      <c:valAx>
        <c:axId val="41698432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tx1">
                      <a:lumMod val="5000"/>
                      <a:lumOff val="95000"/>
                    </a:schemeClr>
                  </a:gs>
                  <a:gs pos="0">
                    <a:schemeClr val="tx1">
                      <a:lumMod val="25000"/>
                      <a:lumOff val="7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669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0"/>
        <c:delete val="1"/>
      </c:legendEntry>
      <c:layout>
        <c:manualLayout>
          <c:xMode val="edge"/>
          <c:yMode val="edge"/>
          <c:x val="0.10473658184031344"/>
          <c:y val="0.89443040278645325"/>
          <c:w val="0.84849775571531805"/>
          <c:h val="8.8057742239283643E-2"/>
        </c:manualLayout>
      </c:layout>
      <c:overlay val="0"/>
      <c:spPr>
        <a:noFill/>
        <a:ln>
          <a:noFill/>
        </a:ln>
        <a:effectLst/>
      </c:spPr>
      <c:txPr>
        <a:bodyPr rot="60000" spcFirstLastPara="1" vertOverflow="ellipsis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37444-EE4D-4777-ACD3-0B2B8752A73B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CA9D-9F15-45A5-AB88-B38CA06DD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372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37444-EE4D-4777-ACD3-0B2B8752A73B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CA9D-9F15-45A5-AB88-B38CA06DD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143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37444-EE4D-4777-ACD3-0B2B8752A73B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CA9D-9F15-45A5-AB88-B38CA06DD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895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37444-EE4D-4777-ACD3-0B2B8752A73B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CA9D-9F15-45A5-AB88-B38CA06DD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159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37444-EE4D-4777-ACD3-0B2B8752A73B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CA9D-9F15-45A5-AB88-B38CA06DD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442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37444-EE4D-4777-ACD3-0B2B8752A73B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CA9D-9F15-45A5-AB88-B38CA06DD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542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37444-EE4D-4777-ACD3-0B2B8752A73B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CA9D-9F15-45A5-AB88-B38CA06DD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006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37444-EE4D-4777-ACD3-0B2B8752A73B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CA9D-9F15-45A5-AB88-B38CA06DD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246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37444-EE4D-4777-ACD3-0B2B8752A73B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CA9D-9F15-45A5-AB88-B38CA06DD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232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37444-EE4D-4777-ACD3-0B2B8752A73B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CA9D-9F15-45A5-AB88-B38CA06DD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442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37444-EE4D-4777-ACD3-0B2B8752A73B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CA9D-9F15-45A5-AB88-B38CA06DD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167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37444-EE4D-4777-ACD3-0B2B8752A73B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6CA9D-9F15-45A5-AB88-B38CA06DD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260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8775" y="2324100"/>
            <a:ext cx="9144000" cy="2219325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/>
              <a:t/>
            </a:r>
            <a:br>
              <a:rPr lang="en-US" sz="3600" b="1" dirty="0"/>
            </a:br>
            <a:r>
              <a:rPr lang="lt-LT" sz="3600" b="1" dirty="0" smtClean="0"/>
              <a:t>Apklausos </a:t>
            </a:r>
            <a:br>
              <a:rPr lang="lt-LT" sz="3600" b="1" dirty="0" smtClean="0"/>
            </a:br>
            <a:r>
              <a:rPr lang="lt-LT" sz="3600" b="1" dirty="0" smtClean="0"/>
              <a:t>„Nuotolinio mokymo(si) organizavimo vertinimas“</a:t>
            </a:r>
            <a:br>
              <a:rPr lang="lt-LT" sz="3600" b="1" dirty="0" smtClean="0"/>
            </a:br>
            <a:r>
              <a:rPr lang="lt-LT" sz="3600" b="1" dirty="0" smtClean="0"/>
              <a:t>rezultatai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2124" y="3602038"/>
            <a:ext cx="8905875" cy="2132012"/>
          </a:xfrm>
        </p:spPr>
        <p:txBody>
          <a:bodyPr>
            <a:normAutofit lnSpcReduction="10000"/>
          </a:bodyPr>
          <a:lstStyle/>
          <a:p>
            <a:endParaRPr lang="lt-LT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lt-LT" dirty="0" smtClean="0"/>
              <a:t>Kristina Beinorienė</a:t>
            </a:r>
          </a:p>
          <a:p>
            <a:r>
              <a:rPr lang="lt-LT" dirty="0" smtClean="0"/>
              <a:t>2020-04-16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9212" y="603251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45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5050"/>
          </a:xfrm>
        </p:spPr>
        <p:txBody>
          <a:bodyPr>
            <a:normAutofit fontScale="90000"/>
          </a:bodyPr>
          <a:lstStyle/>
          <a:p>
            <a:pPr algn="ctr"/>
            <a:r>
              <a:rPr lang="lt-LT" sz="3600" b="1" dirty="0"/>
              <a:t>Ar teikiama informacija apie nuotolinį mokymąsi yra suprantama ir naudinga?</a:t>
            </a:r>
            <a:endParaRPr lang="en-US" sz="36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7736488"/>
              </p:ext>
            </p:extLst>
          </p:nvPr>
        </p:nvGraphicFramePr>
        <p:xfrm>
          <a:off x="838200" y="1400176"/>
          <a:ext cx="10515600" cy="4776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0600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3200" b="1" dirty="0" smtClean="0"/>
              <a:t>Ar teikiama informacija apie nuotolinį mokymąsi yra suprantama ir naudinga?</a:t>
            </a:r>
            <a:endParaRPr lang="en-US" sz="32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lt-LT" dirty="0" smtClean="0"/>
              <a:t>Buvo pateikta skaičių skalė, kurioje tėvai turėjo įvertinti ar informacija yra naudinga ir suprantama: 1 – nesuprantama ir nenaudinga, 10 – visiškai suprantama ir naudinga. </a:t>
            </a:r>
          </a:p>
          <a:p>
            <a:endParaRPr lang="en-US" dirty="0"/>
          </a:p>
        </p:txBody>
      </p:sp>
      <p:graphicFrame>
        <p:nvGraphicFramePr>
          <p:cNvPr id="8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32138364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0920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3600" b="1" dirty="0" smtClean="0"/>
              <a:t>Kuris mokymo(si) būdas yra priimtiniausias Jūsų vaikui?</a:t>
            </a:r>
            <a:endParaRPr lang="en-US" sz="3600" b="1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896465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8243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5050"/>
          </a:xfrm>
        </p:spPr>
        <p:txBody>
          <a:bodyPr>
            <a:normAutofit fontScale="90000"/>
          </a:bodyPr>
          <a:lstStyle/>
          <a:p>
            <a:pPr algn="ctr"/>
            <a:r>
              <a:rPr lang="lt-LT" sz="3600" b="1" dirty="0"/>
              <a:t>Kaip bendrai vertinate nuotolinio ugdymo organizavimą Vilniaus Baltupių progimnazijoje?</a:t>
            </a:r>
            <a:endParaRPr lang="en-US" sz="36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871121"/>
              </p:ext>
            </p:extLst>
          </p:nvPr>
        </p:nvGraphicFramePr>
        <p:xfrm>
          <a:off x="838200" y="1400176"/>
          <a:ext cx="10515600" cy="4776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9999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3200" b="1" dirty="0"/>
              <a:t>Kaip bendrai vertinate nuotolinio ugdymo organizavimą Vilniaus Baltupių progimnazijoje?</a:t>
            </a:r>
            <a:endParaRPr lang="en-US" sz="32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lt-LT" dirty="0" smtClean="0"/>
              <a:t>Buvo pateikta skaičių skalė, kurioje tėvai turėjo </a:t>
            </a:r>
            <a:r>
              <a:rPr lang="en-US" dirty="0" err="1" smtClean="0"/>
              <a:t>bendrai</a:t>
            </a:r>
            <a:r>
              <a:rPr lang="en-US" dirty="0" smtClean="0"/>
              <a:t> </a:t>
            </a:r>
            <a:r>
              <a:rPr lang="lt-LT" dirty="0" smtClean="0"/>
              <a:t>įvertinti </a:t>
            </a:r>
            <a:r>
              <a:rPr lang="en-US" dirty="0" err="1" smtClean="0"/>
              <a:t>nuotolinio</a:t>
            </a:r>
            <a:r>
              <a:rPr lang="en-US" dirty="0" smtClean="0"/>
              <a:t> </a:t>
            </a:r>
            <a:r>
              <a:rPr lang="en-US" dirty="0" err="1" smtClean="0"/>
              <a:t>ugdymo</a:t>
            </a:r>
            <a:r>
              <a:rPr lang="en-US" dirty="0" smtClean="0"/>
              <a:t> </a:t>
            </a:r>
            <a:r>
              <a:rPr lang="en-US" dirty="0" err="1" smtClean="0"/>
              <a:t>organizavim</a:t>
            </a:r>
            <a:r>
              <a:rPr lang="lt-LT" dirty="0" smtClean="0"/>
              <a:t>ą: 1 – blogai, 10 – puikiai. </a:t>
            </a:r>
          </a:p>
          <a:p>
            <a:endParaRPr lang="en-US" dirty="0"/>
          </a:p>
        </p:txBody>
      </p:sp>
      <p:graphicFrame>
        <p:nvGraphicFramePr>
          <p:cNvPr id="8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8531254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1251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</a:t>
            </a:r>
            <a:r>
              <a:rPr lang="lt-LT" dirty="0" smtClean="0"/>
              <a:t>švados: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lt-LT" dirty="0" smtClean="0"/>
              <a:t>Informacijos mokinių tėvams apie nuotolinį ugdymą pakanka ir ji yra aiški ir suprantama;</a:t>
            </a:r>
          </a:p>
          <a:p>
            <a:r>
              <a:rPr lang="lt-LT" dirty="0" smtClean="0"/>
              <a:t>Mokytojų ir tėvų bendradarbiavimas yra geras ir 1-4 klasėse - labai geras;</a:t>
            </a:r>
          </a:p>
          <a:p>
            <a:r>
              <a:rPr lang="lt-LT" dirty="0" smtClean="0"/>
              <a:t>Daugiau negu pusei apklaustųjų tėvų priimtiniausias mokymosi būdas yra kai vedamos tiesioginės vaizdo pamokos ir skiriamos užduotys savarankiškai atlikti;</a:t>
            </a:r>
          </a:p>
          <a:p>
            <a:r>
              <a:rPr lang="lt-LT" dirty="0" smtClean="0"/>
              <a:t>5-8 kl. tėvams užduotys yra patenkinamai suprantamos ir aiškios;</a:t>
            </a:r>
          </a:p>
          <a:p>
            <a:r>
              <a:rPr lang="lt-LT" dirty="0" smtClean="0"/>
              <a:t>1-4 kl. tėvams pateikiamos užduotys yra labai aiškios ir suprantamos;</a:t>
            </a:r>
          </a:p>
          <a:p>
            <a:r>
              <a:rPr lang="lt-LT" dirty="0" smtClean="0"/>
              <a:t>Nuotolinis ugdymas Vilniaus Baltupių progimnazijoje yra vertinamas gerai.</a:t>
            </a:r>
            <a:endParaRPr lang="lt-LT" dirty="0"/>
          </a:p>
          <a:p>
            <a:endParaRPr lang="lt-LT" dirty="0" smtClean="0"/>
          </a:p>
        </p:txBody>
      </p:sp>
    </p:spTree>
    <p:extLst>
      <p:ext uri="{BB962C8B-B14F-4D97-AF65-F5344CB8AC3E}">
        <p14:creationId xmlns:p14="http://schemas.microsoft.com/office/powerpoint/2010/main" val="98291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 Tėvų pasiskirstymas pagal klasių grupes: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lt-LT" dirty="0" smtClean="0"/>
          </a:p>
          <a:p>
            <a:r>
              <a:rPr lang="lt-LT" dirty="0" smtClean="0"/>
              <a:t>261  tėvai, kurių vaikai mokosi 1-4 klasių koncentre;</a:t>
            </a:r>
          </a:p>
          <a:p>
            <a:r>
              <a:rPr lang="lt-LT" dirty="0" smtClean="0"/>
              <a:t>121 tėvų, kurių vaikai mokosi 5-8 klasėse;</a:t>
            </a:r>
          </a:p>
          <a:p>
            <a:r>
              <a:rPr lang="lt-LT" dirty="0" smtClean="0"/>
              <a:t>46 tėvai, kurių vaikai mokosi 1-4 klasėse ir 5-8 klasėse;</a:t>
            </a:r>
          </a:p>
          <a:p>
            <a:r>
              <a:rPr lang="lt-LT" dirty="0" smtClean="0"/>
              <a:t>2 tėvai – nepažymėjo.</a:t>
            </a:r>
            <a:endParaRPr lang="en-US" dirty="0"/>
          </a:p>
        </p:txBody>
      </p:sp>
      <p:sp>
        <p:nvSpPr>
          <p:cNvPr id="13" name="AutoShape 6" descr="Formuojama atsakymų diagrama. Klausimo pavadinimas: Kurioje(-se) klasių grupėje(-se) mokosi Jūsų vaikas(-i)?. Atsakymų skaičius: 419 atsakymų."/>
          <p:cNvSpPr>
            <a:spLocks noChangeAspect="1" noChangeArrowheads="1"/>
          </p:cNvSpPr>
          <p:nvPr/>
        </p:nvSpPr>
        <p:spPr bwMode="auto">
          <a:xfrm>
            <a:off x="206375" y="841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20" name="Content Placeholder 1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82149878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3223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3600" b="1" dirty="0"/>
              <a:t>Kaip sekasi bendradarbiauti su mokytojais?</a:t>
            </a:r>
            <a:endParaRPr lang="en-US" sz="36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252805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2528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3600" b="1" dirty="0" smtClean="0"/>
              <a:t>Kaip sekasi bendradarbiauti su mokytojais?</a:t>
            </a:r>
            <a:endParaRPr lang="en-US" sz="36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76494966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/>
            <a:r>
              <a:rPr lang="lt-LT" dirty="0" smtClean="0"/>
              <a:t>Buvo pateikta skaičių skalė, kurioje tėvai turėjo įvertinti, kaip sekasi bendradarbiauti su mokytojais: 1 – visiškai nesiseka, 10 – sekasi puikiai.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14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3600" b="1" dirty="0"/>
              <a:t>Kaip vertinate mokytojų užduočių pateikimą vaikams?</a:t>
            </a:r>
            <a:endParaRPr lang="en-US" sz="36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995941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31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3600" b="1" dirty="0"/>
              <a:t>Kaip vertinate mokytojų užduočių pateikimą vaikams?</a:t>
            </a:r>
            <a:endParaRPr lang="en-US" sz="36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lt-LT" dirty="0" smtClean="0"/>
              <a:t>Buvo pateikta skaičių skalė, kurioje tėvai turėjo įvertinti, kaip vertina užduočių pateikimą: 1 – užduotys neaiškios, 10 – aiškios, suprantamos. </a:t>
            </a:r>
          </a:p>
          <a:p>
            <a:endParaRPr lang="en-US" dirty="0"/>
          </a:p>
        </p:txBody>
      </p:sp>
      <p:graphicFrame>
        <p:nvGraphicFramePr>
          <p:cNvPr id="8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70361240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5642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3200" b="1" dirty="0" smtClean="0"/>
              <a:t>Kokias programos naudoja Jūsų vaikai mokantis nuotoliniu būdu? (galite pasirinkti kelis variantus)</a:t>
            </a:r>
            <a:endParaRPr lang="en-US" sz="32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lt-LT" dirty="0" smtClean="0"/>
              <a:t>Buvo pateikti šie keturi pasirinkimo variantai: Eduka, Ema, Zoom, Classroom ir kita.</a:t>
            </a:r>
          </a:p>
          <a:p>
            <a:r>
              <a:rPr lang="lt-LT" dirty="0" smtClean="0"/>
              <a:t>Eduka pažymėjo 91</a:t>
            </a:r>
            <a:r>
              <a:rPr lang="en-US" dirty="0" smtClean="0"/>
              <a:t>% respondent</a:t>
            </a:r>
            <a:r>
              <a:rPr lang="lt-LT" dirty="0" smtClean="0"/>
              <a:t>ų;</a:t>
            </a:r>
          </a:p>
          <a:p>
            <a:r>
              <a:rPr lang="lt-LT" dirty="0" smtClean="0"/>
              <a:t>Ema </a:t>
            </a:r>
            <a:r>
              <a:rPr lang="en-US" dirty="0" smtClean="0"/>
              <a:t>-</a:t>
            </a:r>
            <a:r>
              <a:rPr lang="lt-LT" dirty="0" smtClean="0"/>
              <a:t> 92 </a:t>
            </a:r>
            <a:r>
              <a:rPr lang="en-US" dirty="0" smtClean="0"/>
              <a:t>%;</a:t>
            </a:r>
          </a:p>
          <a:p>
            <a:r>
              <a:rPr lang="en-US" dirty="0" smtClean="0"/>
              <a:t>Zoom - </a:t>
            </a:r>
            <a:r>
              <a:rPr lang="lt-LT" dirty="0" smtClean="0"/>
              <a:t> </a:t>
            </a:r>
            <a:r>
              <a:rPr lang="en-US" dirty="0" smtClean="0"/>
              <a:t>96,2 %;</a:t>
            </a:r>
          </a:p>
          <a:p>
            <a:r>
              <a:rPr lang="en-US" dirty="0" smtClean="0"/>
              <a:t>Classroom – 46 %.</a:t>
            </a:r>
          </a:p>
          <a:p>
            <a:r>
              <a:rPr lang="en-US" dirty="0" smtClean="0"/>
              <a:t>Kita: </a:t>
            </a:r>
            <a:r>
              <a:rPr lang="en-US" dirty="0" err="1" smtClean="0"/>
              <a:t>dienynas</a:t>
            </a:r>
            <a:r>
              <a:rPr lang="en-US" dirty="0" smtClean="0"/>
              <a:t>, </a:t>
            </a:r>
            <a:r>
              <a:rPr lang="en-US" dirty="0" err="1" smtClean="0"/>
              <a:t>viber</a:t>
            </a:r>
            <a:r>
              <a:rPr lang="en-US" dirty="0" smtClean="0"/>
              <a:t>, messenger, el. </a:t>
            </a:r>
            <a:r>
              <a:rPr lang="lt-LT" dirty="0" smtClean="0"/>
              <a:t>p</a:t>
            </a:r>
            <a:r>
              <a:rPr lang="en-US" dirty="0" smtClean="0"/>
              <a:t>a</a:t>
            </a:r>
            <a:r>
              <a:rPr lang="lt-LT" dirty="0" smtClean="0"/>
              <a:t>štas, youtube, meet.</a:t>
            </a:r>
            <a:endParaRPr lang="en-US" dirty="0"/>
          </a:p>
          <a:p>
            <a:endParaRPr lang="lt-LT" dirty="0" smtClean="0"/>
          </a:p>
          <a:p>
            <a:endParaRPr lang="en-US" dirty="0"/>
          </a:p>
        </p:txBody>
      </p:sp>
      <p:graphicFrame>
        <p:nvGraphicFramePr>
          <p:cNvPr id="8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84549426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3661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3600" b="1" dirty="0"/>
              <a:t>Ar pakanka informacijos apie nuotolinį mokymą(si) Vilniaus Baltupių progimnazijoje?</a:t>
            </a:r>
            <a:endParaRPr lang="en-US" sz="36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589950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6035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3200" b="1" dirty="0" smtClean="0"/>
              <a:t>Ar pakanka informacijos apie nuotolinį mokymą(si) Vilniaus Baltupių progimnazijoje?</a:t>
            </a:r>
            <a:endParaRPr lang="en-US" sz="32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lt-LT" dirty="0" smtClean="0"/>
              <a:t>Buvo pateikta skaičių skalė, kurioje tėvai turėjo įvertinti, ar pakanka informacijos apie nuotolinį mokymą(si): 1 – nepakanka, 10 – visiškai pakanka. </a:t>
            </a:r>
          </a:p>
          <a:p>
            <a:endParaRPr lang="en-US" dirty="0"/>
          </a:p>
        </p:txBody>
      </p:sp>
      <p:graphicFrame>
        <p:nvGraphicFramePr>
          <p:cNvPr id="8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90255154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9462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430</Words>
  <Application>Microsoft Office PowerPoint</Application>
  <PresentationFormat>Pasirinktinai</PresentationFormat>
  <Paragraphs>46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15</vt:i4>
      </vt:variant>
    </vt:vector>
  </HeadingPairs>
  <TitlesOfParts>
    <vt:vector size="16" baseType="lpstr">
      <vt:lpstr>Office Theme</vt:lpstr>
      <vt:lpstr>   Apklausos  „Nuotolinio mokymo(si) organizavimo vertinimas“ rezultatai</vt:lpstr>
      <vt:lpstr> Tėvų pasiskirstymas pagal klasių grupes:</vt:lpstr>
      <vt:lpstr>Kaip sekasi bendradarbiauti su mokytojais?</vt:lpstr>
      <vt:lpstr>Kaip sekasi bendradarbiauti su mokytojais?</vt:lpstr>
      <vt:lpstr>Kaip vertinate mokytojų užduočių pateikimą vaikams?</vt:lpstr>
      <vt:lpstr>Kaip vertinate mokytojų užduočių pateikimą vaikams?</vt:lpstr>
      <vt:lpstr>Kokias programos naudoja Jūsų vaikai mokantis nuotoliniu būdu? (galite pasirinkti kelis variantus)</vt:lpstr>
      <vt:lpstr>Ar pakanka informacijos apie nuotolinį mokymą(si) Vilniaus Baltupių progimnazijoje?</vt:lpstr>
      <vt:lpstr>Ar pakanka informacijos apie nuotolinį mokymą(si) Vilniaus Baltupių progimnazijoje?</vt:lpstr>
      <vt:lpstr>Ar teikiama informacija apie nuotolinį mokymąsi yra suprantama ir naudinga?</vt:lpstr>
      <vt:lpstr>Ar teikiama informacija apie nuotolinį mokymąsi yra suprantama ir naudinga?</vt:lpstr>
      <vt:lpstr>Kuris mokymo(si) būdas yra priimtiniausias Jūsų vaikui?</vt:lpstr>
      <vt:lpstr>Kaip bendrai vertinate nuotolinio ugdymo organizavimą Vilniaus Baltupių progimnazijoje?</vt:lpstr>
      <vt:lpstr>Kaip bendrai vertinate nuotolinio ugdymo organizavimą Vilniaus Baltupių progimnazijoje?</vt:lpstr>
      <vt:lpstr>Išvados: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Kristinos</dc:creator>
  <cp:lastModifiedBy>User</cp:lastModifiedBy>
  <cp:revision>25</cp:revision>
  <dcterms:created xsi:type="dcterms:W3CDTF">2020-04-15T16:36:10Z</dcterms:created>
  <dcterms:modified xsi:type="dcterms:W3CDTF">2020-04-21T17:44:29Z</dcterms:modified>
</cp:coreProperties>
</file>